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5" r:id="rId2"/>
    <p:sldId id="311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30" r:id="rId13"/>
    <p:sldId id="323" r:id="rId14"/>
    <p:sldId id="324" r:id="rId15"/>
    <p:sldId id="331" r:id="rId16"/>
    <p:sldId id="325" r:id="rId17"/>
    <p:sldId id="332" r:id="rId18"/>
    <p:sldId id="326" r:id="rId19"/>
    <p:sldId id="328" r:id="rId20"/>
    <p:sldId id="329" r:id="rId21"/>
    <p:sldId id="296" r:id="rId22"/>
    <p:sldId id="313" r:id="rId23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6FB"/>
    <a:srgbClr val="802E9B"/>
    <a:srgbClr val="B51B82"/>
    <a:srgbClr val="952895"/>
    <a:srgbClr val="AB218D"/>
    <a:srgbClr val="6B9730"/>
    <a:srgbClr val="C5E0B4"/>
    <a:srgbClr val="4B4B4B"/>
    <a:srgbClr val="434343"/>
    <a:srgbClr val="5D8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09" autoAdjust="0"/>
    <p:restoredTop sz="94516" autoAdjust="0"/>
  </p:normalViewPr>
  <p:slideViewPr>
    <p:cSldViewPr showGuides="1">
      <p:cViewPr>
        <p:scale>
          <a:sx n="143" d="100"/>
          <a:sy n="143" d="100"/>
        </p:scale>
        <p:origin x="-96" y="13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7725D-055D-40E5-8801-895886D3A22D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D40F4-8B6B-4883-A50B-846E9D2990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03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0951-6301-4B70-A4B0-FA36E45FB3E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DC603-4CF0-4A35-908D-CC25F9E98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7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5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82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0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4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80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4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2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2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3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4.emf"/><Relationship Id="rId7" Type="http://schemas.openxmlformats.org/officeDocument/2006/relationships/image" Target="../media/image3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31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4.emf"/><Relationship Id="rId7" Type="http://schemas.openxmlformats.org/officeDocument/2006/relationships/image" Target="../media/image3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4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.emf"/><Relationship Id="rId7" Type="http://schemas.openxmlformats.org/officeDocument/2006/relationships/image" Target="../media/image3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4.emf"/><Relationship Id="rId7" Type="http://schemas.openxmlformats.org/officeDocument/2006/relationships/image" Target="../media/image3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hyperlink" Target="http://fasie.ru/press/fund/fond-esp/?sphrase_id=44616%20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nline.fasie.ru/m/reporting-stage-tasks/reporting-stage-task/441062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Prokhorenkova.AS@fasie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rinevsky.DA@fasie.ru" TargetMode="External"/><Relationship Id="rId5" Type="http://schemas.openxmlformats.org/officeDocument/2006/relationships/hyperlink" Target="mailto:Zhukova.VP@fasie.ru" TargetMode="External"/><Relationship Id="rId4" Type="http://schemas.openxmlformats.org/officeDocument/2006/relationships/hyperlink" Target="mailto:%20Zyubin.II@fasie.ru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emf"/><Relationship Id="rId7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fd.nalog.ru/" TargetMode="External"/><Relationship Id="rId5" Type="http://schemas.openxmlformats.org/officeDocument/2006/relationships/hyperlink" Target="https://egrul.nalog.ru/index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emf"/><Relationship Id="rId7" Type="http://schemas.openxmlformats.org/officeDocument/2006/relationships/image" Target="../media/image1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hyperlink" Target="https://online.fasie.ru/m/reporting-stage-tasks/reporting-stage-task/441062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emf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4"/>
          <p:cNvSpPr txBox="1"/>
          <p:nvPr/>
        </p:nvSpPr>
        <p:spPr>
          <a:xfrm>
            <a:off x="5593086" y="6098037"/>
            <a:ext cx="2058429" cy="2846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0" tIns="34290" rIns="34290" bIns="34290" numCol="1" anchor="t">
            <a:spAutoFit/>
          </a:bodyPr>
          <a:lstStyle>
            <a:lvl1pPr algn="ctr" defTabSz="816174">
              <a:defRPr sz="1400">
                <a:solidFill>
                  <a:srgbClr val="2980B9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80512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691680" y="1747379"/>
            <a:ext cx="7488832" cy="146086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rgbClr val="DCE6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085" y="2179426"/>
            <a:ext cx="1533865" cy="75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11115" y="2107418"/>
            <a:ext cx="3061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 для победителей программы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ТехноСтарт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141622" y="1562100"/>
            <a:ext cx="8002377" cy="1873746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82832"/>
            <a:ext cx="1763688" cy="3141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87" y="1847850"/>
            <a:ext cx="995336" cy="125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4067944" y="2179426"/>
            <a:ext cx="0" cy="753289"/>
          </a:xfrm>
          <a:prstGeom prst="line">
            <a:avLst/>
          </a:prstGeom>
          <a:ln w="38100">
            <a:solidFill>
              <a:srgbClr val="DC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8836"/>
            <a:ext cx="645032" cy="77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3210" y="548956"/>
            <a:ext cx="50060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195" y="1203598"/>
            <a:ext cx="81603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применимо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заполняются разделы: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массогабаритным характеристикам научно-технического продукта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мощностным характеристикам научно-технического продукта – по потребляемой/производимой энергии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удельным характеристикам научно-технического продукта – на единицу производимой продукции – для машин и аппаратов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аппаратной части программных комплексов/программной части аппаратно-программных комплексов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условиям апробации, пилотного тестирования или использования научно-технического продукта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 необходимости, если предъявляются специфические требования, например, функционирование при определённой температуре, влажности окружающей среды, атмосферном давлении, в условиях, незащищенных от атмосферных воздействий, специальных средах и т.п.).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976325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42193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765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06769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8056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64" y="401191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6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4429" y="500841"/>
            <a:ext cx="3658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4099" y="1544861"/>
            <a:ext cx="74403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Отчетность по НИОКР (перечень технической документации, разрабатываемой в процессе выполнения НИОКР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Выбрать отчеты из списка в системе (скопировать и вставить), которые будут разработаны в процессе выполнения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отчетов не корректировать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«Научно-технические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отчеты» - обязательно, остальные отчеты выбираете исходя из проекта и работ в календарном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плане, а также из условий конкурса см. Положение.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параметры и характеристики в ТЗ нужно будет достигнуть и документально подтвердить по окончанию договора.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073642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1073642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4" y="288640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5266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6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7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4429" y="500841"/>
            <a:ext cx="2000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«Смета»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63" y="874538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34" y="2763799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82" y="173675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76" y="338665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0548" y="1206809"/>
            <a:ext cx="79208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заполнения доступны статьи*: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работ, выполняемых сторонними юридическими лицами, индивидуальными предпринимателями и физическими лицами – плательщиками налога на профессиональный доход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20% от суммы гранта, предназначенной для использования самим Получателем гранта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Расходы на приобретение оборудования в целях реализации Проекта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-Не более 30% от суммы гранта, предназначенной для использования самим Получателем гранта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 комплектующих и материалов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Не более 30% от суммы гранта, предназначенной для использования самим Получателем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работ и (или) услуг сопровождающей организации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От 40% до 50% от суммы гранта для конкурса «ТехноСтарт-1» и от 50% до 60% от суммы гранта для конкурса «ТехноСтарт-2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1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*см. Положение о конкурсе</a:t>
            </a:r>
            <a:endParaRPr lang="ru-RU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82" y="404956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42763" y="472637"/>
            <a:ext cx="1994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1096420"/>
            <a:ext cx="81830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работ, выполняемых сторонними юридическими лицами, индивидуальными предпринимателями и физическими лицами – плательщиками налога на профессиональный доход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более 20% от суммы гранта, предназначенной для использования самим Получателем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по сумме, так и по объему работ в КП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заполнить, если для выполнения работ календарного плана будут привлечены дополнительные организации и/или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нужно сформулировать так, чтобы они имели отношение к теме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дальнейшем договор с привлеченными организациями  и/или привлеченными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самозанятыми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должен быть именно в таких формулировках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Каждая работа должна быть в новой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строчке. Одна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работа- один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соисполнитель.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привлеченных организаций  и/или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самозанятых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должны быть отражены в календарном плане вместе с Вашими работами, на том этапе, на котором они будут выполнены (скопировать и вставить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писать кто будет выполнять работу, отразить только саму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работу.</a:t>
            </a:r>
          </a:p>
          <a:p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работы по договору выполняются собственными силами (штатными и внештатными сотрудниками), заполнять радел не нужно. </a:t>
            </a:r>
          </a:p>
          <a:p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325" y="883695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7632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65" y="3938045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48" y="317391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66" y="3659573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58" y="4278281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3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19224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27560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Расходы на приобретение оборудования в целях реализации Проекта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30% от суммы гранта, предназначенной для использования самим Получателем гранта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Оборудование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 использоваться для решения задач, непосредственно связанных с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реализацией Проекта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приобретении оборудования, бывшего в употреблении, необходимо представить результаты (в виде заключения или отчета)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независимои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оценки стоимости указанного оборудования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Транспортные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погрузчики, прицепы)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включаются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данную статью расходов.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промышленная (производственная)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мебель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мебель для организации рабочего места (столы, верстаки, а также стулья, кресла, скамьи и другая мебель для сидения); вспомогательная мебель (тумбы, шкафы, тележки); мебель для хранения (стеллажи, шкафы)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включаются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данную статью расходов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153" y="967279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97237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9" y="221171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7" y="285978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1" y="365187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1" y="4155926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8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19224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275606"/>
            <a:ext cx="78488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Материалы, сырье,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комплектующие-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30% от суммы гранта, предназначенной для использования самим Получателем гранта</a:t>
            </a:r>
          </a:p>
          <a:p>
            <a:pPr algn="just"/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средства гранта требуется приобрести материалы/ сырье/ комплектующие, то необходимо указать что планируете закупать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оборудование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устройства, серверы, компьютеры, планшеты, смартфоны, инструменты, измерительные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приборы, машины, помещения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включаются в данную статью расходов.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комплектующие не требуются,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не заполнять.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Комплектующие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предусмотрены для использования </a:t>
            </a: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Грантополучателем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не привлеченными организациями. </a:t>
            </a:r>
          </a:p>
          <a:p>
            <a:pPr algn="just"/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153" y="967279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97237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71" y="213970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4" y="285978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75" y="3619896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76" y="408391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«Смета»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4099" y="1241481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работ и (или) услуг сопровождающей организации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40% до 50% от суммы гранта для конкурса «ТехноСтарт-1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 до 60% от суммы гранта для конкурса «ТехноСтарт-2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отразить услуги и(или) работы, которые  будет выполнять сопровождающая организация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нужно сформулировать так, чтобы они имели отношение к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договору с Фондом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договоре с сопровождающие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организацией работы должны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в таких же формулировках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Каждая работа должна быть в новой строчке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6383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97237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1" y="2403551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47" y="300379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93" y="344333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48" y="401586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4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«Календарный план»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060548"/>
            <a:ext cx="78488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с даты подписания договора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работы (НИОКР), раскрывающие тему договора  </a:t>
            </a:r>
            <a:r>
              <a:rPr lang="ru-RU" sz="1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ТехноСтарт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(Например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исследование, разработка, тестирование, испытания, анализ, доработка и т.д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algn="just"/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Также в 1 этапе должны быть работы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заключению договора с сопровождающей организацией на оказание методической, научно-технической и (или) инфраструктурной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поддержки</a:t>
            </a:r>
          </a:p>
          <a:p>
            <a:pPr algn="just"/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Работы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сметы по статье «Оплата работ и (или) услуг сопровождающей организации» должны быть отражены в КП в тех же формулировках, как в смете (скопировать и вставить. Не нужно писать кто выполняет работу, только саму работу). </a:t>
            </a:r>
          </a:p>
          <a:p>
            <a:pPr algn="just"/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Если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смете предусмотрены работы сторонних организаций или соисполнителей, их работы необходимо указать в КП в тех же формулировках, как в смете (скопировать и вставить. Не нужно писать кто выполняет работу, только саму работу). </a:t>
            </a:r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должны повторяться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работы, которые будут выполняться на средства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с даты подписания договора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Нумерации </a:t>
            </a:r>
            <a:r>
              <a:rPr lang="ru-RU" sz="1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наименований этапов быть не должно быть, все работы через точку.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866609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9" y="153851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9" y="206769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9" y="264375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9" y="3374056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31" y="408391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8" y="444395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9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«Таблица МИП»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4170" y="195267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Планы развития предприятия (МИП-Малое Инновационное Предприятие). 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все доступные для заполнения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(до  2030 года).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заполняются на каждый год, не нарастающим итогом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 должно развиваться 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должны быть реалистичными 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достижимыми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Минимальные показатели см. по Положению о конкурсе</a:t>
            </a:r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6383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97237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42773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6" y="289929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329183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372387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6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договора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1131590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и проверить все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разделы договора в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системе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Нажать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кнопку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«ПОДАТЬ»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Проверка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проходит удаленно (до 7 рабочих дней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наличии замечаний со стороны Фонда победитель обязуется устранить замечания и отправить договор на повторное согласование      в 3-дневный срок. </a:t>
            </a:r>
            <a:endParaRPr lang="ru-RU" sz="1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срок согласования не должен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превышать (см. Положение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календарных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размещения итогов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конкурса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случаях нарушения сроков Фонд вправе отказать победителю конкурса в заключении договора гранта.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Обращаем внимание, что для подписания договора необходима ЭЦП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http://fasie.ru/press/fund/fond-esp/?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sphrase_id=44616%20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8011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99" y="933148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0976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53" y="164884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4087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8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Блок-схема: узел 33"/>
          <p:cNvSpPr/>
          <p:nvPr/>
        </p:nvSpPr>
        <p:spPr>
          <a:xfrm>
            <a:off x="403274" y="1608947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04099" y="1490792"/>
            <a:ext cx="801637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оговор оформляется в электронной системе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online.fasie.ru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заявки автоматически переносится в разделы договора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договора в системе 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и </a:t>
            </a: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корректировать</a:t>
            </a: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Корректировки должны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соответствовать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требованиям Фонда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оформлению договора (см. презентацию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далее)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не соответствующий требованиям Фонда подписан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будет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должен быть подан на проверку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чем через 10 календарных дней с даты утверждения результатов конкурса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403274" y="206769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563888" y="531619"/>
            <a:ext cx="3637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6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76325"/>
            <a:ext cx="2984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60305"/>
            <a:ext cx="2444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4" y="257175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4" y="314781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3" y="372387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2" y="422793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3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Перечисление гранта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1512230"/>
            <a:ext cx="725722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Средства гранта перечисляются: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После подписания Договора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После подписания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Соглашения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предоставлении информации о ходе реализации инновационного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проекта.</a:t>
            </a:r>
          </a:p>
          <a:p>
            <a:pPr algn="just"/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подписания основного договора в системе появится вкладка «отчетность»,  в ней будет находиться Соглашение. Его нужно подписать.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его подписания средства гранта не перечисляются см. положение о конкурсе</a:t>
            </a:r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8011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99" y="933148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9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smtClean="0">
                <a:solidFill>
                  <a:schemeClr val="tx1"/>
                </a:solidFill>
              </a:rPr>
              <a:t>Прохоренкова Анастасия Сергеевна</a:t>
            </a:r>
          </a:p>
          <a:p>
            <a:pPr lvl="0" algn="ctr"/>
            <a:r>
              <a:rPr lang="ru-RU" smtClean="0">
                <a:solidFill>
                  <a:schemeClr val="tx1"/>
                </a:solidFill>
              </a:rPr>
              <a:t>Центрального округа (только Москва и МО)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 rot="16200000">
            <a:off x="1772592" y="-1172666"/>
            <a:ext cx="5112568" cy="7704856"/>
          </a:xfrm>
          <a:prstGeom prst="roundRect">
            <a:avLst>
              <a:gd name="adj" fmla="val 20106"/>
            </a:avLst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440704" y="173173"/>
            <a:ext cx="7632848" cy="2167581"/>
          </a:xfrm>
          <a:prstGeom prst="roundRect">
            <a:avLst>
              <a:gd name="adj" fmla="val 50000"/>
            </a:avLst>
          </a:prstGeom>
          <a:solidFill>
            <a:srgbClr val="F3F6F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205953" y="418700"/>
            <a:ext cx="6102351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 ответственных сотрудников размещены в договоре на странице основные сведения.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5365" y="1256964"/>
            <a:ext cx="7632848" cy="3338695"/>
          </a:xfrm>
          <a:prstGeom prst="rect">
            <a:avLst/>
          </a:prstGeom>
          <a:solidFill>
            <a:srgbClr val="F3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4907871" y="2569512"/>
            <a:ext cx="3149969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Зюбин Илья Игоревич</a:t>
            </a:r>
          </a:p>
          <a:p>
            <a:pPr lvl="0"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Центрального (все, кроме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Москвы)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endPara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Северо-Западного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</a:t>
            </a: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116 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Zyubin.II@fasie.ru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306832" y="2564500"/>
            <a:ext cx="242339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Жукова Виктория Петровна </a:t>
            </a:r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Южного,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Сибирского и </a:t>
            </a:r>
            <a:endPara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Уральского ФО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173 </a:t>
            </a:r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Zhukova.VP@fasie.ru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4630706" y="1748756"/>
            <a:ext cx="348904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Гриневский Дмитрий Анатольевич</a:t>
            </a: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Приволжского, Северо-Кавказского, Дальневосточного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</a:t>
            </a:r>
          </a:p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175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Grinevsky.DA@fasie.ru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874784" y="1748757"/>
            <a:ext cx="3287488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Прохоренкова Анастасия Сергеевна</a:t>
            </a: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138 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Prokhorenkova.AS@fasie.ru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2051719" y="987574"/>
            <a:ext cx="468052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номер +7 (495) 249-249-2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445365" y="3769141"/>
            <a:ext cx="7512265" cy="1342691"/>
          </a:xfrm>
          <a:prstGeom prst="roundRect">
            <a:avLst>
              <a:gd name="adj" fmla="val 50000"/>
            </a:avLst>
          </a:prstGeom>
          <a:solidFill>
            <a:srgbClr val="F3F6F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213581" y="1295351"/>
            <a:ext cx="6454763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 кураторов по регионам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133487" y="3769142"/>
            <a:ext cx="639084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технических проблем просим обращаться в службу технической поддержки: support@fasie.ru, тел.: +7 (495) 249-249-2 доб. 196 </a:t>
            </a:r>
          </a:p>
        </p:txBody>
      </p:sp>
    </p:spTree>
    <p:extLst>
      <p:ext uri="{BB962C8B-B14F-4D97-AF65-F5344CB8AC3E}">
        <p14:creationId xmlns:p14="http://schemas.microsoft.com/office/powerpoint/2010/main" val="25141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 rot="16200000">
            <a:off x="2355540" y="-652822"/>
            <a:ext cx="4032448" cy="6305128"/>
          </a:xfrm>
          <a:prstGeom prst="roundRect">
            <a:avLst>
              <a:gd name="adj" fmla="val 20106"/>
            </a:avLst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259632" y="1347614"/>
            <a:ext cx="6967613" cy="2266376"/>
            <a:chOff x="-990139" y="1052883"/>
            <a:chExt cx="8535005" cy="277620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990139" y="1052884"/>
              <a:ext cx="1576122" cy="98373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Сайт</a:t>
              </a:r>
            </a:p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Фонда:</a:t>
              </a:r>
            </a:p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fasie.ru</a:t>
              </a:r>
              <a:endParaRPr lang="ru-RU" sz="1400" b="1" dirty="0">
                <a:solidFill>
                  <a:srgbClr val="649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95031" y="1052883"/>
              <a:ext cx="2606731" cy="9048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Telegram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канал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strike="noStrike" kern="1200" cap="none" spc="0" normalizeH="0" baseline="0" noProof="0" dirty="0" smtClean="0">
                  <a:ln>
                    <a:noFill/>
                  </a:ln>
                  <a:solidFill>
                    <a:srgbClr val="6492C4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t.me</a:t>
              </a:r>
              <a:r>
                <a:rPr lang="en-US" sz="1400" dirty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kumimoji="0" lang="en-US" sz="1400" b="1" i="0" strike="noStrike" kern="1200" cap="none" spc="0" normalizeH="0" baseline="0" noProof="0" dirty="0" smtClean="0">
                  <a:ln>
                    <a:noFill/>
                  </a:ln>
                  <a:solidFill>
                    <a:srgbClr val="6492C4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fasietalks</a:t>
              </a:r>
              <a:endPara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srgbClr val="649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476100" y="1052883"/>
              <a:ext cx="3068766" cy="98373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Группа</a:t>
              </a:r>
            </a:p>
            <a:p>
              <a:r>
                <a:rPr lang="ru-RU" sz="1400" dirty="0" err="1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Вконтакте</a:t>
              </a: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  <a:endPara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ru-RU" sz="1400" dirty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vk.com/</a:t>
              </a:r>
              <a:r>
                <a:rPr lang="ru-RU" sz="1400" b="1" dirty="0" err="1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fondfasie</a:t>
              </a:r>
              <a:endParaRPr lang="ru-RU" sz="1400" b="1" dirty="0">
                <a:solidFill>
                  <a:srgbClr val="649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9" name="Picture 2" descr="H:\Downloads\qr-cod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050" y="1934948"/>
              <a:ext cx="1894141" cy="1894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H:\Downloads\qr-code (1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90139" y="1934949"/>
              <a:ext cx="1894141" cy="1894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5" descr="H:\Downloads\qr-code (3)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845" y="1934949"/>
              <a:ext cx="1894143" cy="1894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9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57" y="441785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59062" y="418700"/>
            <a:ext cx="46963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Внимательно заполнить и  </a:t>
            </a:r>
            <a:endPara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проверить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поля договора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67699"/>
            <a:ext cx="2984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92" y="1347614"/>
            <a:ext cx="2444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4098" y="1707654"/>
            <a:ext cx="78723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«Информация об исполнителе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предприятия (краткое и полное),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в Выписке из ЕГРЮЛ (заглавными буквами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Юридический адрес, как в Выписке из ЕГРЮЛ (полностью, включая кв.,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пом. и прочее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Должность руководителя, как в Выписке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ЕГРЮЛ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Реквизиты банка, как в справке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банка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ОКВЭДы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как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Выписке из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ЕГРЮЛ,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наличие 72.19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«Научные исследования и разработки в области естественных и технических наук»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Учредители, как в Выписке из ЕГРЮЛ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223698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2622629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304920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350785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2" y="393990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1" y="451596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7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0" y="217318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22" y="483003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05485" y="1794446"/>
            <a:ext cx="82089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из ЕГРЮЛ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–электронный документ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выданный ФНС РФ не ранее чем за 6 месяцев до даты подачи договора. (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https://egrul.nalog.ru/index.html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из реестра МСП -  (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https://ofd.nalog.ru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/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Учредительные документы- Скан-копия всех страниц Устава (если Устав типовой, нужно приложить типовую форму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Банковская справка о наличии банковского счета- документ, подтверждающий наличие банковского счета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грантополучателя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(обязательно заверенный печатью банка и подписью сотрудника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Документы, подтверждающие полномочия представителя – приказ или решение о назначении руководителя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Декларация о соответствии участника требованиям, установленным условиями конкурса –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выгрузить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печатную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форму. Прикрепите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скан-копию подписанного документа в формате PDF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500841"/>
            <a:ext cx="5090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Прикрепить цветные копии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 –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 ОДИН файл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страницы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перевернуты в одну сторону!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5512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74789"/>
            <a:ext cx="2444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3" y="185167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5" y="278777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09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8" y="386789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9" y="422793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9" y="23557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2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17505" y="500841"/>
            <a:ext cx="2624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«Сотрудники» 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5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31590"/>
            <a:ext cx="799288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команда  оплачивается из средств гранта по статье сметы «Заработная плата</a:t>
            </a:r>
            <a:r>
              <a:rPr lang="ru-RU" sz="1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»*</a:t>
            </a:r>
            <a:endParaRPr lang="ru-RU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(научные) сотрудников (штатные и внештатные (ГПХ)) выполняющих НИОКР. </a:t>
            </a: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команда в заявке, которую оценивали эксперты, должна быть в договоре. </a:t>
            </a: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необходимости список научных сотрудников можно расширить.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средств гранта оплачиваются: руководитель ООО, бухгалтер, научный руководитель, научные сотрудники, программисты, инженеры и пр. научные должности.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оплачиваются: Менеджеры, начальники отделов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заместители,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коммерческие директора, финансовые директора,  дизайнеры, продавцы, юристы, экономисты, помощники и пр.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быть на русском языке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Приложить согласия на обработку персональных данных на всех сотрудников.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не входят в раздел «сотрудники» и не являются членами команды.</a:t>
            </a:r>
          </a:p>
          <a:p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могут оплачиваться, как привлеченные специалисты по статье сметы «Оплата работ, выполняемых сторонними юридическими лицами, ИП и плательщиками НПД».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716" y="869962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885922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292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5101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2" y="308698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72387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41559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6</a:t>
            </a:fld>
            <a:endParaRPr lang="ru-RU" sz="1400" dirty="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454689" y="555526"/>
            <a:ext cx="4501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«Основные сведения»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39552" y="1203598"/>
            <a:ext cx="8280920" cy="3704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0" indent="0" algn="ctr">
              <a:spcBef>
                <a:spcPts val="600"/>
              </a:spcBef>
              <a:buNone/>
            </a:pPr>
            <a:endParaRPr lang="ru-RU" sz="11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«ТехноСтарт-1»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 направлен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проведение теоретических и экспериментальных исследований (например, разработка и изготовление экспериментальных образцов и прототипов, проведение их исследований и испытаний), которые позволят проверить реализуемость предлагаемых научно-технических подходов и решений для снятия научно-технических рисков и обосновать требования к создаваемому на последующих стадиях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продукту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1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Результатом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могут 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экспериментальные образцы или  прототипы.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НИОКР 1-ого года (этапа) реализации проекта СТАРТ-1 – это тема договора на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ТехноСтарт-1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«Разработка и испытания или тестирование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экспериментального образца или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прототипа ……»)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 и календарный план должны соответствовать теме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54000" indent="0" algn="just">
              <a:spcBef>
                <a:spcPts val="600"/>
              </a:spcBef>
              <a:buNone/>
            </a:pPr>
            <a:endParaRPr lang="ru-RU" sz="11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ТехноСтарт-2»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обеспечение работ, результаты которых позволят начать серийное производство продукции на основе ранее созданного задела (макетов, прототипов, экспериментальных образцов и т.п.). 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НИОКР 2-ого года (этапа) реализации проекта – это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 договора на ТехноСтарт-2*</a:t>
            </a:r>
            <a:endParaRPr lang="ru-RU" sz="11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 и календарный план должны соответствовать теме договора.</a:t>
            </a:r>
          </a:p>
          <a:p>
            <a:pPr marL="254000" indent="0" algn="just">
              <a:spcBef>
                <a:spcPts val="600"/>
              </a:spcBef>
              <a:buNone/>
            </a:pPr>
            <a:endParaRPr lang="ru-RU" sz="11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9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оформляете договор на ТехноСтарт-1 и в дальнейшем ТехноСтарт-2 не требуется, то поставить «-»</a:t>
            </a:r>
            <a:endParaRPr lang="ru-RU" sz="900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12444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33148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06" y="247695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9" y="406312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9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876980"/>
            <a:ext cx="1296144" cy="118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99334" y="500841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</a:t>
            </a:r>
            <a:r>
              <a:rPr lang="ru-RU" sz="14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текущий </a:t>
            </a:r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</a:t>
            </a:r>
            <a:endParaRPr lang="ru-RU" sz="1400" u="sng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Договор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начинается с даты его подписания, срок работ согласно календарному плану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параметры и характеристики в ТЗ нужно будет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достигнуть и документально подтвердить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окончании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выполнения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цель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формируется из названия НИОКР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(см. тему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</a:t>
            </a: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ТехноСтарт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повелительном наклонении (например,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Разработать и испытать…).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указать основные научно-технические проблемы, на решение которых направлено выполнение НИОКР этого года.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и задачи, а технические проблемы, которые решаете.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Назначение научно-технического продукта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В разделе должно быть 2 абзаца: области применения разрабатываемой продукции и категории потенциальных потребителей.</a:t>
            </a: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Конкретные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указывать не нужно.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658" y="933148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33148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061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26633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3259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14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0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454429" y="506570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544861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Технические требования к научно-техническому продукту (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прототипу, экспериментальному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образцу), который должен быть разработан в рамках выполнения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Указываются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функциональные возможности научно-технического продукта (а также его составных частей, подсистем и пр., если продукт сложный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Указываются параметры, характеризующие качество выполнения продуктом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функций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(суммарно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пять - семь параметров в числовом выражении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Подробно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все параметры.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Уменьшать показатели относительно заявки нельзя, можно и нужно расширить и уточнить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диапазоны, и/или,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более/не менее.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73642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393" y="1145873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49974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5" y="310049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0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85859" y="500841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4099" y="1491630"/>
            <a:ext cx="80163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Конструктивные требования к научно-техническому продукту, который должен быть получен в результате выполнения текущего этапа НИОКР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Описывается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вид научно-технического продукта, а также указываются основные функциональные части продукта (отдельные устройства, приборы, механизмы, модули, подсистемы, компоненты, стадии технологического процесса и т.д.) и их назначение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Указываются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по прочности, эргономичности, надежности, технологичности и т.п. (требования не должны повторять параметры, указанные в п. 4.1.2), а также требования к материалам, исходным компонентам, сырью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Подробно описать все параметры.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Уменьшать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относительно заявки нельзя, можно и нужно расширить и уточнить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89775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285" y="1092132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970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04726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8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20048</TotalTime>
  <Words>2346</Words>
  <Application>Microsoft Office PowerPoint</Application>
  <PresentationFormat>Экран (16:9)</PresentationFormat>
  <Paragraphs>337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Овчинников</dc:creator>
  <cp:lastModifiedBy>Прохоренкова Анастасия Сергеевна</cp:lastModifiedBy>
  <cp:revision>202</cp:revision>
  <cp:lastPrinted>2023-06-14T08:53:35Z</cp:lastPrinted>
  <dcterms:created xsi:type="dcterms:W3CDTF">2021-09-10T11:53:32Z</dcterms:created>
  <dcterms:modified xsi:type="dcterms:W3CDTF">2023-12-01T08:16:30Z</dcterms:modified>
</cp:coreProperties>
</file>